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  <p:embeddedFont>
      <p:font typeface="Alegreya Sans SC"/>
      <p:regular r:id="rId18"/>
      <p:bold r:id="rId19"/>
      <p:italic r:id="rId20"/>
      <p:boldItalic r:id="rId21"/>
    </p:embeddedFont>
    <p:embeddedFont>
      <p:font typeface="Nunito Medium"/>
      <p:regular r:id="rId22"/>
      <p:bold r:id="rId23"/>
      <p:italic r:id="rId24"/>
      <p:boldItalic r:id="rId25"/>
    </p:embeddedFont>
    <p:embeddedFont>
      <p:font typeface="Nunito ExtraBold"/>
      <p:bold r:id="rId26"/>
      <p:boldItalic r:id="rId27"/>
    </p:embeddedFont>
    <p:embeddedFont>
      <p:font typeface="Alegreya Sans SC ExtraBold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802091-1E08-42B8-802C-A80AB5E57995}">
  <a:tblStyle styleId="{C7802091-1E08-42B8-802C-A80AB5E5799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egreyaSansSC-italic.fntdata"/><Relationship Id="rId22" Type="http://schemas.openxmlformats.org/officeDocument/2006/relationships/font" Target="fonts/NunitoMedium-regular.fntdata"/><Relationship Id="rId21" Type="http://schemas.openxmlformats.org/officeDocument/2006/relationships/font" Target="fonts/AlegreyaSansSC-boldItalic.fntdata"/><Relationship Id="rId24" Type="http://schemas.openxmlformats.org/officeDocument/2006/relationships/font" Target="fonts/NunitoMedium-italic.fntdata"/><Relationship Id="rId23" Type="http://schemas.openxmlformats.org/officeDocument/2006/relationships/font" Target="fonts/Nunito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ExtraBold-bold.fntdata"/><Relationship Id="rId25" Type="http://schemas.openxmlformats.org/officeDocument/2006/relationships/font" Target="fonts/NunitoMedium-boldItalic.fntdata"/><Relationship Id="rId28" Type="http://schemas.openxmlformats.org/officeDocument/2006/relationships/font" Target="fonts/AlegreyaSansSCExtraBold-bold.fntdata"/><Relationship Id="rId27" Type="http://schemas.openxmlformats.org/officeDocument/2006/relationships/font" Target="fonts/NunitoExtraBol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legreyaSansSCExtra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19" Type="http://schemas.openxmlformats.org/officeDocument/2006/relationships/font" Target="fonts/AlegreyaSansSC-bold.fntdata"/><Relationship Id="rId18" Type="http://schemas.openxmlformats.org/officeDocument/2006/relationships/font" Target="fonts/AlegreyaSansSC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c676c01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c676c01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7c676c010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7c676c010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7c676c01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7c676c01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chemeClr val="dk1"/>
                </a:solidFill>
              </a:rPr>
              <a:t>SHAP Values segmentados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Rode o SHAP para os subgrupos: por tipo de oferta, por canal, por faixa etária etc., para entender os </a:t>
            </a:r>
            <a:r>
              <a:rPr b="1" lang="pt-BR">
                <a:solidFill>
                  <a:schemeClr val="dk1"/>
                </a:solidFill>
              </a:rPr>
              <a:t>fatores decisivos de conversão</a:t>
            </a:r>
            <a:r>
              <a:rPr lang="pt-BR">
                <a:solidFill>
                  <a:schemeClr val="dk1"/>
                </a:solidFill>
              </a:rPr>
              <a:t> em cada cenário.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7c676c010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7c676c01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SHAP Values segmentados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Rode o SHAP para os subgrupos: por tipo de oferta, por canal, por faixa etária etc., para entender os </a:t>
            </a:r>
            <a:r>
              <a:rPr b="1" lang="pt-BR">
                <a:solidFill>
                  <a:schemeClr val="dk1"/>
                </a:solidFill>
              </a:rPr>
              <a:t>fatores decisivos de conversão</a:t>
            </a:r>
            <a:r>
              <a:rPr lang="pt-BR">
                <a:solidFill>
                  <a:schemeClr val="dk1"/>
                </a:solidFill>
              </a:rPr>
              <a:t> em cada cenário.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7c676c01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7c676c01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Lift Curve e Gains Chart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Use esses gráficos para embasar decisões como: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Se só posso distribuir cupons para 20% da base, qual % de conversões vou capturar</a:t>
            </a:r>
            <a:r>
              <a:rPr b="1" lang="pt-BR">
                <a:solidFill>
                  <a:schemeClr val="dk1"/>
                </a:solidFill>
              </a:rPr>
              <a:t>?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Se quero capturar 80% das conversões, preciso abordar quantos % da base?</a:t>
            </a:r>
            <a:endParaRPr b="1">
              <a:solidFill>
                <a:schemeClr val="dk1"/>
              </a:solidFill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Use isso para </a:t>
            </a:r>
            <a:r>
              <a:rPr b="1" lang="pt-BR">
                <a:solidFill>
                  <a:schemeClr val="dk1"/>
                </a:solidFill>
              </a:rPr>
              <a:t>negociar com o time de marketing/comercial</a:t>
            </a:r>
            <a:r>
              <a:rPr lang="pt-BR">
                <a:solidFill>
                  <a:schemeClr val="dk1"/>
                </a:solidFill>
              </a:rPr>
              <a:t> o volume ideal de cupons por campanha.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7c676c01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7c676c01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</a:rPr>
              <a:t>1. </a:t>
            </a:r>
            <a:r>
              <a:rPr b="1" lang="pt-BR" sz="1300">
                <a:solidFill>
                  <a:schemeClr val="dk1"/>
                </a:solidFill>
              </a:rPr>
              <a:t>Análise de Custo-Benefício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Expected ROI = (Probabilidade de Conversão) × (Lucro Esperado) - Custo do Cupom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</a:rPr>
              <a:t>2. Segmentação e Políticas Dinâmicas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Ideia:</a:t>
            </a:r>
            <a:r>
              <a:rPr lang="pt-BR">
                <a:solidFill>
                  <a:schemeClr val="dk1"/>
                </a:solidFill>
              </a:rPr>
              <a:t> aplicar regras diferentes por tipo de cliente/oferta.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Agrupar clientes por comportamento (ex: frequentes vs novos).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Ver se o modelo tem performance diferente por segmento (ex: AUC por cluster).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Propor thresholds distintos por grupo (ex: 0.7 para clientes novos, 0.6 para clientes recorrentes).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Insight-1: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</a:rPr>
              <a:t>3. Sugestões de Políticas Concretas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Política de Top K%</a:t>
            </a:r>
            <a:r>
              <a:rPr lang="pt-BR">
                <a:solidFill>
                  <a:schemeClr val="dk1"/>
                </a:solidFill>
              </a:rPr>
              <a:t>: Aplicar cupons só para os top 20% pares com maior score.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Política de Precision mínima</a:t>
            </a:r>
            <a:r>
              <a:rPr lang="pt-BR">
                <a:solidFill>
                  <a:schemeClr val="dk1"/>
                </a:solidFill>
              </a:rPr>
              <a:t>: Escolher o menor threshold que garante precisão ≥ 25%.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Política de ROI</a:t>
            </a:r>
            <a:r>
              <a:rPr lang="pt-BR">
                <a:solidFill>
                  <a:schemeClr val="dk1"/>
                </a:solidFill>
              </a:rPr>
              <a:t>: Só aplica se ROI esperado &gt; 0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Política de Diversificação</a:t>
            </a:r>
            <a:r>
              <a:rPr lang="pt-BR">
                <a:solidFill>
                  <a:schemeClr val="dk1"/>
                </a:solidFill>
              </a:rPr>
              <a:t>: Garante que cada cliente receba no máximo X ofertas.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7c676c0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7c676c0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3"/>
          <p:cNvGrpSpPr/>
          <p:nvPr/>
        </p:nvGrpSpPr>
        <p:grpSpPr>
          <a:xfrm>
            <a:off x="7211100" y="3996050"/>
            <a:ext cx="1856700" cy="1071250"/>
            <a:chOff x="7132350" y="3323900"/>
            <a:chExt cx="1856700" cy="1071250"/>
          </a:xfrm>
        </p:grpSpPr>
        <p:pic>
          <p:nvPicPr>
            <p:cNvPr id="56" name="Google Shape;56;p13" title="ChatGPT Image May 12, 2025, 09_44_14 PM.png"/>
            <p:cNvPicPr preferRelativeResize="0"/>
            <p:nvPr/>
          </p:nvPicPr>
          <p:blipFill rotWithShape="1">
            <a:blip r:embed="rId4">
              <a:alphaModFix amt="73000"/>
            </a:blip>
            <a:srcRect b="26093" l="6994" r="7080" t="29437"/>
            <a:stretch/>
          </p:blipFill>
          <p:spPr>
            <a:xfrm>
              <a:off x="7252500" y="3558450"/>
              <a:ext cx="1616400" cy="8367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57" name="Google Shape;57;p13" title="ChatGPT Image May 12, 2025, 09_44_14 PM.png"/>
            <p:cNvPicPr preferRelativeResize="0"/>
            <p:nvPr/>
          </p:nvPicPr>
          <p:blipFill rotWithShape="1">
            <a:blip r:embed="rId4">
              <a:alphaModFix amt="73000"/>
            </a:blip>
            <a:srcRect b="26093" l="6994" r="7080" t="29437"/>
            <a:stretch/>
          </p:blipFill>
          <p:spPr>
            <a:xfrm>
              <a:off x="7189500" y="3445875"/>
              <a:ext cx="1742400" cy="90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58" name="Google Shape;58;p13" title="ChatGPT Image May 12, 2025, 09_44_14 PM.png"/>
            <p:cNvPicPr preferRelativeResize="0"/>
            <p:nvPr/>
          </p:nvPicPr>
          <p:blipFill rotWithShape="1">
            <a:blip r:embed="rId5">
              <a:alphaModFix amt="97000"/>
            </a:blip>
            <a:srcRect b="26093" l="6994" r="7080" t="29437"/>
            <a:stretch/>
          </p:blipFill>
          <p:spPr>
            <a:xfrm>
              <a:off x="7132350" y="3323900"/>
              <a:ext cx="1856700" cy="960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33950" y="121650"/>
            <a:ext cx="22761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>
                <a:solidFill>
                  <a:srgbClr val="660000"/>
                </a:solidFill>
                <a:latin typeface="Alegreya Sans SC ExtraBold"/>
                <a:ea typeface="Alegreya Sans SC ExtraBold"/>
                <a:cs typeface="Alegreya Sans SC ExtraBold"/>
                <a:sym typeface="Alegreya Sans SC ExtraBold"/>
              </a:rPr>
              <a:t>Case técnico</a:t>
            </a:r>
            <a:endParaRPr sz="2700">
              <a:solidFill>
                <a:srgbClr val="660000"/>
              </a:solidFill>
              <a:latin typeface="Alegreya Sans SC ExtraBold"/>
              <a:ea typeface="Alegreya Sans SC ExtraBold"/>
              <a:cs typeface="Alegreya Sans SC ExtraBold"/>
              <a:sym typeface="Alegreya Sans SC ExtraBold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433950" y="477525"/>
            <a:ext cx="22761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666666"/>
                </a:solidFill>
                <a:latin typeface="Alegreya Sans SC ExtraBold"/>
                <a:ea typeface="Alegreya Sans SC ExtraBold"/>
                <a:cs typeface="Alegreya Sans SC ExtraBold"/>
                <a:sym typeface="Alegreya Sans SC ExtraBold"/>
              </a:rPr>
              <a:t>Data Science</a:t>
            </a:r>
            <a:endParaRPr sz="1400">
              <a:solidFill>
                <a:srgbClr val="666666"/>
              </a:solidFill>
              <a:latin typeface="Alegreya Sans SC ExtraBold"/>
              <a:ea typeface="Alegreya Sans SC ExtraBold"/>
              <a:cs typeface="Alegreya Sans SC ExtraBold"/>
              <a:sym typeface="Alegreya Sans SC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311775" y="392425"/>
            <a:ext cx="447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20">
                <a:solidFill>
                  <a:srgbClr val="660000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Temos tantas campanhas e ofertas disponíveis, por onde começamos?</a:t>
            </a:r>
            <a:endParaRPr b="1" sz="1920">
              <a:solidFill>
                <a:srgbClr val="660000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pic>
        <p:nvPicPr>
          <p:cNvPr id="66" name="Google Shape;66;p14" title="6fa0d0ad-9b49-4056-910c-efae0ed93d17_rw_1920-removebg-preview.png"/>
          <p:cNvPicPr preferRelativeResize="0"/>
          <p:nvPr/>
        </p:nvPicPr>
        <p:blipFill rotWithShape="1">
          <a:blip r:embed="rId3">
            <a:alphaModFix/>
          </a:blip>
          <a:srcRect b="13925" l="40245" r="14046" t="16999"/>
          <a:stretch/>
        </p:blipFill>
        <p:spPr>
          <a:xfrm>
            <a:off x="7279487" y="2036975"/>
            <a:ext cx="1276576" cy="10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 title="png-clipart-digital-marketing-business-advertising-cartoon-man-with-tools-cartoon-character-content-marketing-removebg-preview.png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0" y="3347425"/>
            <a:ext cx="1914824" cy="179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 amt="58000"/>
          </a:blip>
          <a:stretch>
            <a:fillRect/>
          </a:stretch>
        </p:blipFill>
        <p:spPr>
          <a:xfrm>
            <a:off x="8556054" y="152400"/>
            <a:ext cx="449046" cy="4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2159750" y="1956000"/>
            <a:ext cx="1234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Ser o mestre dos dados</a:t>
            </a:r>
            <a:b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</a:br>
            <a:endParaRPr b="1" sz="4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Diagnosticar o que temos disponível de informação sobre 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clientes, ofertas e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 campanhas, auxilia na construção do problema</a:t>
            </a:r>
            <a:endParaRPr sz="7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11775" y="1956000"/>
            <a:ext cx="1458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Ter um objetivo claro</a:t>
            </a:r>
            <a:b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</a:br>
            <a:endParaRPr b="1" sz="4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Antes de iniciar qualquer processo de análise ou modelagem, é importante definir qual o objetivo que se deseja alcançar, assim evitamos análises que não chegam a lugar nenhum e modelos que não prevêem nada</a:t>
            </a:r>
            <a:endParaRPr sz="7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783950" y="1956000"/>
            <a:ext cx="12765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Conectar os pontos</a:t>
            </a:r>
            <a:b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</a:br>
            <a:endParaRPr b="1" sz="4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Uma vez que entendemos como nossos dados são alimentados, conseguimos desenhar os cenários desejados de acordo com o objetivo definido previamente</a:t>
            </a:r>
            <a:endParaRPr sz="7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5456850" y="1956000"/>
            <a:ext cx="1515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Criar informação</a:t>
            </a:r>
            <a:endParaRPr b="1" sz="8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 a partir da informação</a:t>
            </a:r>
            <a:b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</a:br>
            <a:endParaRPr b="1" sz="4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Como já dizia Lavoisier, "Na natureza, nada se cria, nada se perde,  tudo se transforma". Assim também podemos pensar para os dados! Somos 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capazes de criar inúmeras possibilidades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 a partir de informações brutas</a:t>
            </a:r>
            <a:endParaRPr sz="7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742675" y="3651863"/>
            <a:ext cx="1515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Decisões baseadas em dados</a:t>
            </a:r>
            <a:b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</a:br>
            <a:endParaRPr b="1" sz="4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Avaliar os resultados com diligência pode ser decisivo na hora de não apenas criar boas políticas e tomar decisões mais assertivas, mas também conhecer os riscos envolvidos.</a:t>
            </a:r>
            <a:endParaRPr sz="7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2571250" y="3651875"/>
            <a:ext cx="1515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Testar múltiplos cenários</a:t>
            </a:r>
            <a:b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</a:br>
            <a:endParaRPr b="1" sz="4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Nem toda informação será valiosa para todo tipo de problema e filtrar as informações que trazem 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interpretabilidade e 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ganho reais ao problema é uma tarefa que requer consistência!</a:t>
            </a:r>
            <a:endParaRPr sz="7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975" y="1345575"/>
            <a:ext cx="2279841" cy="131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3203" y="3134248"/>
            <a:ext cx="2279842" cy="131013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311775" y="392425"/>
            <a:ext cx="447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20">
                <a:solidFill>
                  <a:srgbClr val="660000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E c</a:t>
            </a:r>
            <a:r>
              <a:rPr b="1" lang="pt-BR" sz="1920">
                <a:solidFill>
                  <a:srgbClr val="660000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omo o modelo ajuda a entender o perfil e comportamento dos clientes?</a:t>
            </a:r>
            <a:endParaRPr b="1" sz="1920">
              <a:solidFill>
                <a:srgbClr val="660000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668275" y="3359575"/>
            <a:ext cx="1233900" cy="446100"/>
          </a:xfrm>
          <a:prstGeom prst="rect">
            <a:avLst/>
          </a:prstGeom>
          <a:solidFill>
            <a:srgbClr val="800505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Maior limite no cartão de crédito</a:t>
            </a:r>
            <a:endParaRPr b="1" sz="900">
              <a:solidFill>
                <a:schemeClr val="lt1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3565225" y="2682025"/>
            <a:ext cx="1637400" cy="200100"/>
          </a:xfrm>
          <a:prstGeom prst="rect">
            <a:avLst/>
          </a:prstGeom>
          <a:solidFill>
            <a:srgbClr val="E4CFCB"/>
          </a:solidFill>
          <a:ln cap="flat" cmpd="sng" w="9525">
            <a:solidFill>
              <a:srgbClr val="E4CF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Aumento do ticket médio</a:t>
            </a:r>
            <a:endParaRPr b="1" sz="6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4933" y="1345575"/>
            <a:ext cx="2279840" cy="1310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4933" y="3134248"/>
            <a:ext cx="2279842" cy="131013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6571675" y="2682025"/>
            <a:ext cx="1527900" cy="200100"/>
          </a:xfrm>
          <a:prstGeom prst="rect">
            <a:avLst/>
          </a:prstGeom>
          <a:solidFill>
            <a:srgbClr val="E4CFCB"/>
          </a:solidFill>
          <a:ln cap="flat" cmpd="sng" w="9525">
            <a:solidFill>
              <a:srgbClr val="E4CF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Associado a público 50+</a:t>
            </a:r>
            <a:endParaRPr b="1" sz="6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3594925" y="4473375"/>
            <a:ext cx="1608000" cy="200100"/>
          </a:xfrm>
          <a:prstGeom prst="rect">
            <a:avLst/>
          </a:prstGeom>
          <a:solidFill>
            <a:srgbClr val="E4CFCB"/>
          </a:solidFill>
          <a:ln cap="flat" cmpd="sng" w="9525">
            <a:solidFill>
              <a:srgbClr val="E4CF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Maior  % de visualização de ofertas</a:t>
            </a:r>
            <a:endParaRPr b="1" sz="6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6583850" y="4473375"/>
            <a:ext cx="1527900" cy="200100"/>
          </a:xfrm>
          <a:prstGeom prst="rect">
            <a:avLst/>
          </a:prstGeom>
          <a:solidFill>
            <a:srgbClr val="E4CFCB"/>
          </a:solidFill>
          <a:ln cap="flat" cmpd="sng" w="9525">
            <a:solidFill>
              <a:srgbClr val="E4CF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Pouco impactado por valor mínimo</a:t>
            </a:r>
            <a:endParaRPr b="1" sz="6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275" y="1850804"/>
            <a:ext cx="1527900" cy="1441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8">
            <a:alphaModFix amt="58000"/>
          </a:blip>
          <a:stretch>
            <a:fillRect/>
          </a:stretch>
        </p:blipFill>
        <p:spPr>
          <a:xfrm>
            <a:off x="8556054" y="152400"/>
            <a:ext cx="449046" cy="40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/>
        </p:nvSpPr>
        <p:spPr>
          <a:xfrm>
            <a:off x="311775" y="392425"/>
            <a:ext cx="447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20">
                <a:solidFill>
                  <a:srgbClr val="660000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E c</a:t>
            </a:r>
            <a:r>
              <a:rPr b="1" lang="pt-BR" sz="1920">
                <a:solidFill>
                  <a:srgbClr val="660000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omo o modelo ajuda a entender o perfil e comportamento dos clientes?</a:t>
            </a:r>
            <a:endParaRPr b="1" sz="1920">
              <a:solidFill>
                <a:srgbClr val="660000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3537100" y="2682650"/>
            <a:ext cx="4712700" cy="200100"/>
          </a:xfrm>
          <a:prstGeom prst="rect">
            <a:avLst/>
          </a:prstGeom>
          <a:solidFill>
            <a:srgbClr val="E4CFCB"/>
          </a:solidFill>
          <a:ln cap="flat" cmpd="sng" w="9525">
            <a:solidFill>
              <a:srgbClr val="E4CF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Os valores extremos detratores podem indicar a importância da diversificação de canais por cliente durante as campanhas</a:t>
            </a:r>
            <a:endParaRPr b="1" sz="6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3537100" y="4473375"/>
            <a:ext cx="1612500" cy="401400"/>
          </a:xfrm>
          <a:prstGeom prst="rect">
            <a:avLst/>
          </a:prstGeom>
          <a:solidFill>
            <a:srgbClr val="E4CFCB"/>
          </a:solidFill>
          <a:ln cap="flat" cmpd="sng" w="9525">
            <a:solidFill>
              <a:srgbClr val="E4CF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A concentração da divulgação pelo app causa inversão no interesse por ofertas de maior valor mínimo</a:t>
            </a:r>
            <a:endParaRPr b="1" sz="6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6583850" y="4473368"/>
            <a:ext cx="1665900" cy="401400"/>
          </a:xfrm>
          <a:prstGeom prst="rect">
            <a:avLst/>
          </a:prstGeom>
          <a:solidFill>
            <a:srgbClr val="E4CFCB"/>
          </a:solidFill>
          <a:ln cap="flat" cmpd="sng" w="9525">
            <a:solidFill>
              <a:srgbClr val="E4CF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CLiente com ticket médio histórico  mais baixo impulsionam ofertas de desconto</a:t>
            </a:r>
            <a:endParaRPr b="1" sz="6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125" y="1345575"/>
            <a:ext cx="2279851" cy="13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6875" y="1345575"/>
            <a:ext cx="2279851" cy="13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38" y="1915451"/>
            <a:ext cx="2020325" cy="14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>
            <a:off x="668275" y="3359575"/>
            <a:ext cx="1233900" cy="446100"/>
          </a:xfrm>
          <a:prstGeom prst="rect">
            <a:avLst/>
          </a:prstGeom>
          <a:solidFill>
            <a:srgbClr val="800505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Tipos de oferta e canais de divulgação</a:t>
            </a:r>
            <a:endParaRPr b="1" sz="900">
              <a:solidFill>
                <a:schemeClr val="lt1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0125" y="3134250"/>
            <a:ext cx="2279849" cy="13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6875" y="3134250"/>
            <a:ext cx="2279850" cy="13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8">
            <a:alphaModFix amt="58000"/>
          </a:blip>
          <a:stretch>
            <a:fillRect/>
          </a:stretch>
        </p:blipFill>
        <p:spPr>
          <a:xfrm>
            <a:off x="8556054" y="152400"/>
            <a:ext cx="449046" cy="40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" name="Google Shape;110;p17"/>
          <p:cNvGraphicFramePr/>
          <p:nvPr/>
        </p:nvGraphicFramePr>
        <p:xfrm>
          <a:off x="311688" y="1370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{C7802091-1E08-42B8-802C-A80AB5E57995}</a:tableStyleId>
              </a:tblPr>
              <a:tblGrid>
                <a:gridCol w="750125"/>
                <a:gridCol w="1124750"/>
                <a:gridCol w="861325"/>
                <a:gridCol w="665700"/>
                <a:gridCol w="839550"/>
                <a:gridCol w="954875"/>
                <a:gridCol w="954875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Threshold</a:t>
                      </a:r>
                      <a:endParaRPr b="1" sz="9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latin typeface="Nunito"/>
                          <a:ea typeface="Nunito"/>
                          <a:cs typeface="Nunito"/>
                          <a:sym typeface="Nunito"/>
                        </a:rPr>
                        <a:t>% </a:t>
                      </a:r>
                      <a:r>
                        <a:rPr b="1" lang="pt-BR" sz="900">
                          <a:latin typeface="Nunito"/>
                          <a:ea typeface="Nunito"/>
                          <a:cs typeface="Nunito"/>
                          <a:sym typeface="Nunito"/>
                        </a:rPr>
                        <a:t>Oportunidades aproveitadas</a:t>
                      </a:r>
                      <a:endParaRPr b="1" sz="9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latin typeface="Nunito"/>
                          <a:ea typeface="Nunito"/>
                          <a:cs typeface="Nunito"/>
                          <a:sym typeface="Nunito"/>
                        </a:rPr>
                        <a:t>% Clientes com oferta</a:t>
                      </a:r>
                      <a:endParaRPr b="1" sz="9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Top-K</a:t>
                      </a:r>
                      <a:endParaRPr b="1" sz="9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Precisão@K</a:t>
                      </a:r>
                      <a:endParaRPr b="1" sz="9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Cobertura@K</a:t>
                      </a:r>
                      <a:endParaRPr b="1" sz="9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Lift@K</a:t>
                      </a:r>
                      <a:endParaRPr b="1" sz="9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B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≥ 0.90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10%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22,5</a:t>
                      </a: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%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430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0,93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0,29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2,79x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≥ 0.70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20%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41,3%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880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0,86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0,56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2,63x</a:t>
                      </a:r>
                      <a:endParaRPr sz="8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/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lt1"/>
                          </a:solidFill>
                          <a:latin typeface="Nunito ExtraBold"/>
                          <a:ea typeface="Nunito ExtraBold"/>
                          <a:cs typeface="Nunito ExtraBold"/>
                          <a:sym typeface="Nunito ExtraBold"/>
                        </a:rPr>
                        <a:t>≥ 0.40</a:t>
                      </a:r>
                      <a:endParaRPr sz="800">
                        <a:solidFill>
                          <a:schemeClr val="lt1"/>
                        </a:solidFill>
                        <a:latin typeface="Nunito ExtraBold"/>
                        <a:ea typeface="Nunito ExtraBold"/>
                        <a:cs typeface="Nunito ExtraBold"/>
                        <a:sym typeface="Nunito ExtraBold"/>
                      </a:endParaRPr>
                    </a:p>
                  </a:txBody>
                  <a:tcPr marT="91425" marB="91425" marR="91425" marL="91425" anchor="ctr">
                    <a:solidFill>
                      <a:srgbClr val="8005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lt1"/>
                          </a:solidFill>
                          <a:latin typeface="Nunito ExtraBold"/>
                          <a:ea typeface="Nunito ExtraBold"/>
                          <a:cs typeface="Nunito ExtraBold"/>
                          <a:sym typeface="Nunito ExtraBold"/>
                        </a:rPr>
                        <a:t>40%</a:t>
                      </a:r>
                      <a:endParaRPr sz="800">
                        <a:solidFill>
                          <a:schemeClr val="lt1"/>
                        </a:solidFill>
                        <a:latin typeface="Nunito ExtraBold"/>
                        <a:ea typeface="Nunito ExtraBold"/>
                        <a:cs typeface="Nunito ExtraBold"/>
                        <a:sym typeface="Nunito ExtraBold"/>
                      </a:endParaRPr>
                    </a:p>
                  </a:txBody>
                  <a:tcPr marT="91425" marB="91425" marR="91425" marL="91425" anchor="ctr">
                    <a:solidFill>
                      <a:srgbClr val="8005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lt1"/>
                          </a:solidFill>
                          <a:latin typeface="Nunito ExtraBold"/>
                          <a:ea typeface="Nunito ExtraBold"/>
                          <a:cs typeface="Nunito ExtraBold"/>
                          <a:sym typeface="Nunito ExtraBold"/>
                        </a:rPr>
                        <a:t>68,5%</a:t>
                      </a:r>
                      <a:endParaRPr sz="800">
                        <a:solidFill>
                          <a:schemeClr val="lt1"/>
                        </a:solidFill>
                        <a:latin typeface="Nunito ExtraBold"/>
                        <a:ea typeface="Nunito ExtraBold"/>
                        <a:cs typeface="Nunito ExtraBold"/>
                        <a:sym typeface="Nunito ExtraBold"/>
                      </a:endParaRPr>
                    </a:p>
                  </a:txBody>
                  <a:tcPr marT="91425" marB="91425" marR="91425" marL="91425" anchor="ctr">
                    <a:solidFill>
                      <a:srgbClr val="8005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lt1"/>
                          </a:solidFill>
                          <a:latin typeface="Nunito ExtraBold"/>
                          <a:ea typeface="Nunito ExtraBold"/>
                          <a:cs typeface="Nunito ExtraBold"/>
                          <a:sym typeface="Nunito ExtraBold"/>
                        </a:rPr>
                        <a:t>1.550</a:t>
                      </a:r>
                      <a:endParaRPr sz="800">
                        <a:solidFill>
                          <a:schemeClr val="lt1"/>
                        </a:solidFill>
                        <a:latin typeface="Nunito ExtraBold"/>
                        <a:ea typeface="Nunito ExtraBold"/>
                        <a:cs typeface="Nunito ExtraBold"/>
                        <a:sym typeface="Nunito ExtraBold"/>
                      </a:endParaRPr>
                    </a:p>
                  </a:txBody>
                  <a:tcPr marT="91425" marB="91425" marR="91425" marL="91425" anchor="ctr">
                    <a:solidFill>
                      <a:srgbClr val="8005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lt1"/>
                          </a:solidFill>
                          <a:latin typeface="Nunito ExtraBold"/>
                          <a:ea typeface="Nunito ExtraBold"/>
                          <a:cs typeface="Nunito ExtraBold"/>
                          <a:sym typeface="Nunito ExtraBold"/>
                        </a:rPr>
                        <a:t>0,71</a:t>
                      </a:r>
                      <a:endParaRPr sz="800">
                        <a:solidFill>
                          <a:schemeClr val="lt1"/>
                        </a:solidFill>
                        <a:latin typeface="Nunito ExtraBold"/>
                        <a:ea typeface="Nunito ExtraBold"/>
                        <a:cs typeface="Nunito ExtraBold"/>
                        <a:sym typeface="Nunito ExtraBold"/>
                      </a:endParaRPr>
                    </a:p>
                  </a:txBody>
                  <a:tcPr marT="91425" marB="91425" marR="91425" marL="91425" anchor="ctr">
                    <a:solidFill>
                      <a:srgbClr val="8005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lt1"/>
                          </a:solidFill>
                          <a:latin typeface="Nunito ExtraBold"/>
                          <a:ea typeface="Nunito ExtraBold"/>
                          <a:cs typeface="Nunito ExtraBold"/>
                          <a:sym typeface="Nunito ExtraBold"/>
                        </a:rPr>
                        <a:t>0,84</a:t>
                      </a:r>
                      <a:endParaRPr sz="800">
                        <a:solidFill>
                          <a:schemeClr val="lt1"/>
                        </a:solidFill>
                        <a:latin typeface="Nunito ExtraBold"/>
                        <a:ea typeface="Nunito ExtraBold"/>
                        <a:cs typeface="Nunito ExtraBold"/>
                        <a:sym typeface="Nunito ExtraBold"/>
                      </a:endParaRPr>
                    </a:p>
                  </a:txBody>
                  <a:tcPr marT="91425" marB="91425" marR="91425" marL="91425" anchor="ctr">
                    <a:solidFill>
                      <a:srgbClr val="80050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chemeClr val="lt1"/>
                          </a:solidFill>
                          <a:latin typeface="Nunito ExtraBold"/>
                          <a:ea typeface="Nunito ExtraBold"/>
                          <a:cs typeface="Nunito ExtraBold"/>
                          <a:sym typeface="Nunito ExtraBold"/>
                        </a:rPr>
                        <a:t>2,11x</a:t>
                      </a:r>
                      <a:endParaRPr sz="800">
                        <a:solidFill>
                          <a:schemeClr val="lt1"/>
                        </a:solidFill>
                        <a:latin typeface="Nunito ExtraBold"/>
                        <a:ea typeface="Nunito ExtraBold"/>
                        <a:cs typeface="Nunito ExtraBold"/>
                        <a:sym typeface="Nunito ExtraBold"/>
                      </a:endParaRPr>
                    </a:p>
                  </a:txBody>
                  <a:tcPr marT="91425" marB="91425" marR="91425" marL="91425" anchor="ctr">
                    <a:solidFill>
                      <a:srgbClr val="800505"/>
                    </a:solidFill>
                  </a:tcPr>
                </a:tc>
              </a:tr>
            </a:tbl>
          </a:graphicData>
        </a:graphic>
      </p:graphicFrame>
      <p:sp>
        <p:nvSpPr>
          <p:cNvPr id="111" name="Google Shape;111;p17"/>
          <p:cNvSpPr/>
          <p:nvPr/>
        </p:nvSpPr>
        <p:spPr>
          <a:xfrm>
            <a:off x="7055388" y="1968750"/>
            <a:ext cx="1694400" cy="828300"/>
          </a:xfrm>
          <a:prstGeom prst="roundRect">
            <a:avLst>
              <a:gd fmla="val 16667" name="adj"/>
            </a:avLst>
          </a:prstGeom>
          <a:solidFill>
            <a:srgbClr val="800505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Conseguimos assegurar uma boa precisão e garantir benefícios para cerca de 70% dos nossos clientes</a:t>
            </a:r>
            <a:endParaRPr b="1" sz="900">
              <a:solidFill>
                <a:schemeClr val="lt1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311763" y="392425"/>
            <a:ext cx="52674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20">
                <a:solidFill>
                  <a:srgbClr val="660000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Okay, mas se</a:t>
            </a:r>
            <a:r>
              <a:rPr b="1" lang="pt-BR" sz="1920">
                <a:solidFill>
                  <a:srgbClr val="660000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 só posso distribuir cupons para um % da base, qual o tamanho da oportunidade?</a:t>
            </a:r>
            <a:endParaRPr b="1" sz="1920">
              <a:solidFill>
                <a:srgbClr val="660000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50" y="2999150"/>
            <a:ext cx="5301017" cy="19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225" y="2999150"/>
            <a:ext cx="3170575" cy="19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374850"/>
            <a:ext cx="52674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920">
                <a:solidFill>
                  <a:srgbClr val="660000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Incrível! O que mais podemos fazer?</a:t>
            </a:r>
            <a:endParaRPr b="1" sz="1920">
              <a:solidFill>
                <a:srgbClr val="660000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</p:txBody>
      </p:sp>
      <p:grpSp>
        <p:nvGrpSpPr>
          <p:cNvPr id="120" name="Google Shape;120;p18"/>
          <p:cNvGrpSpPr/>
          <p:nvPr/>
        </p:nvGrpSpPr>
        <p:grpSpPr>
          <a:xfrm>
            <a:off x="9383700" y="112300"/>
            <a:ext cx="1182050" cy="1945950"/>
            <a:chOff x="6776725" y="2957475"/>
            <a:chExt cx="1182050" cy="1945950"/>
          </a:xfrm>
        </p:grpSpPr>
        <p:sp>
          <p:nvSpPr>
            <p:cNvPr id="121" name="Google Shape;121;p18"/>
            <p:cNvSpPr/>
            <p:nvPr/>
          </p:nvSpPr>
          <p:spPr>
            <a:xfrm>
              <a:off x="6776725" y="2957475"/>
              <a:ext cx="1182050" cy="703300"/>
            </a:xfrm>
            <a:prstGeom prst="flowChartOffpageConnector">
              <a:avLst/>
            </a:prstGeom>
            <a:solidFill>
              <a:srgbClr val="DBD6D1"/>
            </a:solidFill>
            <a:ln cap="flat" cmpd="sng" w="9525">
              <a:solidFill>
                <a:srgbClr val="66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latin typeface="Nunito Medium"/>
                  <a:ea typeface="Nunito Medium"/>
                  <a:cs typeface="Nunito Medium"/>
                  <a:sym typeface="Nunito Medium"/>
                </a:rPr>
                <a:t>38% das combinações </a:t>
              </a:r>
              <a:endParaRPr sz="800">
                <a:latin typeface="Nunito Medium"/>
                <a:ea typeface="Nunito Medium"/>
                <a:cs typeface="Nunito Medium"/>
                <a:sym typeface="Nunito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latin typeface="Nunito Medium"/>
                  <a:ea typeface="Nunito Medium"/>
                  <a:cs typeface="Nunito Medium"/>
                  <a:sym typeface="Nunito Medium"/>
                </a:rPr>
                <a:t>possíveis testadas</a:t>
              </a:r>
              <a:endParaRPr sz="800">
                <a:latin typeface="Nunito Medium"/>
                <a:ea typeface="Nunito Medium"/>
                <a:cs typeface="Nunito Medium"/>
                <a:sym typeface="Nunito Medium"/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6776725" y="3526275"/>
              <a:ext cx="1182050" cy="828300"/>
            </a:xfrm>
            <a:prstGeom prst="flowChartOffpageConnector">
              <a:avLst/>
            </a:prstGeom>
            <a:solidFill>
              <a:srgbClr val="DBD6D1"/>
            </a:solidFill>
            <a:ln cap="flat" cmpd="sng" w="9525">
              <a:solidFill>
                <a:srgbClr val="66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latin typeface="Nunito Medium"/>
                  <a:ea typeface="Nunito Medium"/>
                  <a:cs typeface="Nunito Medium"/>
                  <a:sym typeface="Nunito Medium"/>
                </a:rPr>
                <a:t>40% das oportunidades testadas foram aproveitadas</a:t>
              </a:r>
              <a:endParaRPr sz="800">
                <a:latin typeface="Nunito Medium"/>
                <a:ea typeface="Nunito Medium"/>
                <a:cs typeface="Nunito Medium"/>
                <a:sym typeface="Nunito Medium"/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6776725" y="4200132"/>
              <a:ext cx="1182050" cy="703293"/>
            </a:xfrm>
            <a:prstGeom prst="flowChartOffpageConnector">
              <a:avLst/>
            </a:prstGeom>
            <a:solidFill>
              <a:srgbClr val="800505"/>
            </a:solidFill>
            <a:ln cap="flat" cmpd="sng" w="9525">
              <a:solidFill>
                <a:srgbClr val="66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900">
                  <a:solidFill>
                    <a:schemeClr val="lt1"/>
                  </a:solidFill>
                  <a:latin typeface="Alegreya Sans SC"/>
                  <a:ea typeface="Alegreya Sans SC"/>
                  <a:cs typeface="Alegreya Sans SC"/>
                  <a:sym typeface="Alegreya Sans SC"/>
                </a:rPr>
                <a:t>Apenas 15% do potencial total capturado</a:t>
              </a:r>
              <a:endParaRPr b="1" sz="900">
                <a:solidFill>
                  <a:schemeClr val="lt1"/>
                </a:solidFill>
                <a:latin typeface="Alegreya Sans SC"/>
                <a:ea typeface="Alegreya Sans SC"/>
                <a:cs typeface="Alegreya Sans SC"/>
                <a:sym typeface="Alegreya Sans SC"/>
              </a:endParaRPr>
            </a:p>
          </p:txBody>
        </p:sp>
      </p:grpSp>
      <p:pic>
        <p:nvPicPr>
          <p:cNvPr id="124" name="Google Shape;124;p18" title="png-transparent-junk-food-fast-food-hot-dog-restaurant-drawing-cuisine-dish-pasteles-removebg-preview.png"/>
          <p:cNvPicPr preferRelativeResize="0"/>
          <p:nvPr/>
        </p:nvPicPr>
        <p:blipFill rotWithShape="1">
          <a:blip r:embed="rId3">
            <a:alphaModFix/>
          </a:blip>
          <a:srcRect b="74131" l="37281" r="37466" t="0"/>
          <a:stretch/>
        </p:blipFill>
        <p:spPr>
          <a:xfrm>
            <a:off x="4844250" y="3359825"/>
            <a:ext cx="619626" cy="42734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682938" y="2472245"/>
            <a:ext cx="7960900" cy="541400"/>
          </a:xfrm>
          <a:custGeom>
            <a:rect b="b" l="l" r="r" t="t"/>
            <a:pathLst>
              <a:path extrusionOk="0" h="21656" w="318436">
                <a:moveTo>
                  <a:pt x="0" y="18850"/>
                </a:moveTo>
                <a:cubicBezTo>
                  <a:pt x="6684" y="15775"/>
                  <a:pt x="25334" y="401"/>
                  <a:pt x="40106" y="401"/>
                </a:cubicBezTo>
                <a:cubicBezTo>
                  <a:pt x="54878" y="401"/>
                  <a:pt x="71121" y="18716"/>
                  <a:pt x="88633" y="18850"/>
                </a:cubicBezTo>
                <a:cubicBezTo>
                  <a:pt x="106146" y="18984"/>
                  <a:pt x="126064" y="869"/>
                  <a:pt x="145181" y="1203"/>
                </a:cubicBezTo>
                <a:cubicBezTo>
                  <a:pt x="164298" y="1537"/>
                  <a:pt x="185220" y="21056"/>
                  <a:pt x="203334" y="20855"/>
                </a:cubicBezTo>
                <a:cubicBezTo>
                  <a:pt x="221448" y="20655"/>
                  <a:pt x="237090" y="67"/>
                  <a:pt x="253867" y="0"/>
                </a:cubicBezTo>
                <a:cubicBezTo>
                  <a:pt x="270644" y="-67"/>
                  <a:pt x="293237" y="17246"/>
                  <a:pt x="303998" y="20454"/>
                </a:cubicBezTo>
                <a:cubicBezTo>
                  <a:pt x="314760" y="23663"/>
                  <a:pt x="316030" y="19452"/>
                  <a:pt x="318436" y="19251"/>
                </a:cubicBezTo>
              </a:path>
            </a:pathLst>
          </a:custGeom>
          <a:noFill/>
          <a:ln cap="flat" cmpd="sng" w="19050">
            <a:solidFill>
              <a:srgbClr val="800505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  <p:cxnSp>
        <p:nvCxnSpPr>
          <p:cNvPr id="126" name="Google Shape;126;p18"/>
          <p:cNvCxnSpPr/>
          <p:nvPr/>
        </p:nvCxnSpPr>
        <p:spPr>
          <a:xfrm>
            <a:off x="1091163" y="2664450"/>
            <a:ext cx="0" cy="551400"/>
          </a:xfrm>
          <a:prstGeom prst="straightConnector1">
            <a:avLst/>
          </a:prstGeom>
          <a:noFill/>
          <a:ln cap="flat" cmpd="sng" w="9525">
            <a:solidFill>
              <a:srgbClr val="800505"/>
            </a:solidFill>
            <a:prstDash val="dot"/>
            <a:round/>
            <a:headEnd len="med" w="med" type="oval"/>
            <a:tailEnd len="med" w="med" type="none"/>
          </a:ln>
        </p:spPr>
      </p:cxnSp>
      <p:pic>
        <p:nvPicPr>
          <p:cNvPr id="127" name="Google Shape;127;p18" title="png-transparent-junk-food-fast-food-hot-dog-restaurant-drawing-cuisine-dish-pasteles-removebg-preview.png"/>
          <p:cNvPicPr preferRelativeResize="0"/>
          <p:nvPr/>
        </p:nvPicPr>
        <p:blipFill rotWithShape="1">
          <a:blip r:embed="rId3">
            <a:alphaModFix/>
          </a:blip>
          <a:srcRect b="74131" l="6855" r="62554" t="0"/>
          <a:stretch/>
        </p:blipFill>
        <p:spPr>
          <a:xfrm>
            <a:off x="781351" y="3215850"/>
            <a:ext cx="619626" cy="3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 title="04427e582d41fe51c4f23dd8996e545f-removebg-preview.png"/>
          <p:cNvPicPr preferRelativeResize="0"/>
          <p:nvPr/>
        </p:nvPicPr>
        <p:blipFill rotWithShape="1">
          <a:blip r:embed="rId4">
            <a:alphaModFix/>
          </a:blip>
          <a:srcRect b="24366" l="12571" r="61989" t="57114"/>
          <a:stretch/>
        </p:blipFill>
        <p:spPr>
          <a:xfrm rot="-1759144">
            <a:off x="680037" y="2170800"/>
            <a:ext cx="504973" cy="5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500163" y="3568625"/>
            <a:ext cx="1182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Análise de Custo-Benefício</a:t>
            </a:r>
            <a:b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</a:br>
            <a:endParaRPr b="1" sz="4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Conhecendo o custo de distribuição do cupom e o valor esperado de conversão, conseguimos avaliar o </a:t>
            </a:r>
            <a:r>
              <a:rPr b="1" lang="pt-BR" sz="7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retorno sobre o investimento esperado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.</a:t>
            </a:r>
            <a:endParaRPr sz="7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30" name="Google Shape;130;p18" title="04427e582d41fe51c4f23dd8996e545f-removebg-preview.png"/>
          <p:cNvPicPr preferRelativeResize="0"/>
          <p:nvPr/>
        </p:nvPicPr>
        <p:blipFill rotWithShape="1">
          <a:blip r:embed="rId4">
            <a:alphaModFix/>
          </a:blip>
          <a:srcRect b="2317" l="10566" r="56227" t="76938"/>
          <a:stretch/>
        </p:blipFill>
        <p:spPr>
          <a:xfrm flipH="1" rot="9694569">
            <a:off x="2781998" y="2935566"/>
            <a:ext cx="659154" cy="617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18"/>
          <p:cNvCxnSpPr/>
          <p:nvPr/>
        </p:nvCxnSpPr>
        <p:spPr>
          <a:xfrm rot="10800000">
            <a:off x="3036788" y="2405175"/>
            <a:ext cx="0" cy="551400"/>
          </a:xfrm>
          <a:prstGeom prst="straightConnector1">
            <a:avLst/>
          </a:prstGeom>
          <a:noFill/>
          <a:ln cap="flat" cmpd="sng" w="9525">
            <a:solidFill>
              <a:srgbClr val="800505"/>
            </a:solidFill>
            <a:prstDash val="dot"/>
            <a:round/>
            <a:headEnd len="med" w="med" type="oval"/>
            <a:tailEnd len="med" w="med" type="none"/>
          </a:ln>
        </p:spPr>
      </p:cxnSp>
      <p:pic>
        <p:nvPicPr>
          <p:cNvPr id="132" name="Google Shape;132;p18" title="png-transparent-junk-food-fast-food-hot-dog-restaurant-drawing-cuisine-dish-pasteles-removebg-preview.png"/>
          <p:cNvPicPr preferRelativeResize="0"/>
          <p:nvPr/>
        </p:nvPicPr>
        <p:blipFill rotWithShape="1">
          <a:blip r:embed="rId3">
            <a:alphaModFix/>
          </a:blip>
          <a:srcRect b="37067" l="37849" r="36918" t="37064"/>
          <a:stretch/>
        </p:blipFill>
        <p:spPr>
          <a:xfrm>
            <a:off x="2781238" y="2052400"/>
            <a:ext cx="511100" cy="3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2455413" y="1027975"/>
            <a:ext cx="1182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Segmentação e Políticas Dinâmicas</a:t>
            </a:r>
            <a:b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</a:br>
            <a:endParaRPr b="1" sz="4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Criar </a:t>
            </a:r>
            <a:r>
              <a:rPr b="1" lang="pt-BR" sz="7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regras diferentes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 para agrupamentos de cliente/oferta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 e validar a performance do 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modelo dentro de cada grupo.</a:t>
            </a:r>
            <a:endParaRPr sz="7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34" name="Google Shape;134;p18" title="04427e582d41fe51c4f23dd8996e545f-removebg-preview.png"/>
          <p:cNvPicPr preferRelativeResize="0"/>
          <p:nvPr/>
        </p:nvPicPr>
        <p:blipFill rotWithShape="1">
          <a:blip r:embed="rId4">
            <a:alphaModFix/>
          </a:blip>
          <a:srcRect b="46563" l="56830" r="12448" t="34975"/>
          <a:stretch/>
        </p:blipFill>
        <p:spPr>
          <a:xfrm flipH="1" rot="1582616">
            <a:off x="4931908" y="2256672"/>
            <a:ext cx="609808" cy="5497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18"/>
          <p:cNvCxnSpPr/>
          <p:nvPr/>
        </p:nvCxnSpPr>
        <p:spPr>
          <a:xfrm>
            <a:off x="5154063" y="2767875"/>
            <a:ext cx="0" cy="551400"/>
          </a:xfrm>
          <a:prstGeom prst="straightConnector1">
            <a:avLst/>
          </a:prstGeom>
          <a:noFill/>
          <a:ln cap="flat" cmpd="sng" w="9525">
            <a:solidFill>
              <a:srgbClr val="800505"/>
            </a:solidFill>
            <a:prstDash val="dot"/>
            <a:round/>
            <a:headEnd len="med" w="med" type="oval"/>
            <a:tailEnd len="med" w="med" type="none"/>
          </a:ln>
        </p:spPr>
      </p:cxnSp>
      <p:sp>
        <p:nvSpPr>
          <p:cNvPr id="136" name="Google Shape;136;p18"/>
          <p:cNvSpPr txBox="1"/>
          <p:nvPr/>
        </p:nvSpPr>
        <p:spPr>
          <a:xfrm>
            <a:off x="4361150" y="3787175"/>
            <a:ext cx="1585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Expandir o Potencial Capturado </a:t>
            </a:r>
            <a:b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</a:br>
            <a:endParaRPr b="1" sz="4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Aventurar em oportunidades 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ainda 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desconhecidas para expandir nosso aprendizado. aumentar o potencial captura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d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o futuro e </a:t>
            </a:r>
            <a:r>
              <a:rPr b="1" lang="pt-BR" sz="7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melhorar o match cliente/oferta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.</a:t>
            </a:r>
            <a:endParaRPr sz="7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pic>
        <p:nvPicPr>
          <p:cNvPr id="137" name="Google Shape;137;p18" title="04427e582d41fe51c4f23dd8996e545f-removebg-preview.png"/>
          <p:cNvPicPr preferRelativeResize="0"/>
          <p:nvPr/>
        </p:nvPicPr>
        <p:blipFill rotWithShape="1">
          <a:blip r:embed="rId4">
            <a:alphaModFix/>
          </a:blip>
          <a:srcRect b="24193" l="55108" r="11586" t="55722"/>
          <a:stretch/>
        </p:blipFill>
        <p:spPr>
          <a:xfrm rot="-9167897">
            <a:off x="7051860" y="2590289"/>
            <a:ext cx="661103" cy="5980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8"/>
          <p:cNvCxnSpPr/>
          <p:nvPr/>
        </p:nvCxnSpPr>
        <p:spPr>
          <a:xfrm rot="10800000">
            <a:off x="7503688" y="2082475"/>
            <a:ext cx="0" cy="551400"/>
          </a:xfrm>
          <a:prstGeom prst="straightConnector1">
            <a:avLst/>
          </a:prstGeom>
          <a:noFill/>
          <a:ln cap="flat" cmpd="sng" w="9525">
            <a:solidFill>
              <a:srgbClr val="800505"/>
            </a:solidFill>
            <a:prstDash val="dot"/>
            <a:round/>
            <a:headEnd len="med" w="med" type="oval"/>
            <a:tailEnd len="med" w="med" type="none"/>
          </a:ln>
        </p:spPr>
      </p:cxnSp>
      <p:pic>
        <p:nvPicPr>
          <p:cNvPr id="139" name="Google Shape;139;p18" title="png-transparent-junk-food-fast-food-hot-dog-restaurant-drawing-cuisine-dish-pasteles-removebg-preview.png"/>
          <p:cNvPicPr preferRelativeResize="0"/>
          <p:nvPr/>
        </p:nvPicPr>
        <p:blipFill rotWithShape="1">
          <a:blip r:embed="rId3">
            <a:alphaModFix/>
          </a:blip>
          <a:srcRect b="74131" l="61374" r="9679" t="0"/>
          <a:stretch/>
        </p:blipFill>
        <p:spPr>
          <a:xfrm>
            <a:off x="7148549" y="1655125"/>
            <a:ext cx="710275" cy="4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6786525" y="731725"/>
            <a:ext cx="143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  <a:t>Acompanhamento e feedback real</a:t>
            </a:r>
            <a:br>
              <a:rPr b="1" lang="pt-BR" sz="800">
                <a:solidFill>
                  <a:srgbClr val="800505"/>
                </a:solidFill>
                <a:latin typeface="Alegreya Sans SC"/>
                <a:ea typeface="Alegreya Sans SC"/>
                <a:cs typeface="Alegreya Sans SC"/>
                <a:sym typeface="Alegreya Sans SC"/>
              </a:rPr>
            </a:br>
            <a:endParaRPr b="1" sz="400">
              <a:solidFill>
                <a:srgbClr val="800505"/>
              </a:solidFill>
              <a:latin typeface="Alegreya Sans SC"/>
              <a:ea typeface="Alegreya Sans SC"/>
              <a:cs typeface="Alegreya Sans SC"/>
              <a:sym typeface="Alegreya Sans S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Após liberação dos cupons, acompanhar o desempenho das campanhas e recalibrar as decisões sempre que preciso</a:t>
            </a:r>
            <a:r>
              <a:rPr lang="pt-BR" sz="700">
                <a:solidFill>
                  <a:srgbClr val="434343"/>
                </a:solidFill>
                <a:latin typeface="Nunito Medium"/>
                <a:ea typeface="Nunito Medium"/>
                <a:cs typeface="Nunito Medium"/>
                <a:sym typeface="Nunito Medium"/>
              </a:rPr>
              <a:t>.</a:t>
            </a:r>
            <a:endParaRPr sz="700">
              <a:solidFill>
                <a:srgbClr val="434343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4294967295" type="subTitle"/>
          </p:nvPr>
        </p:nvSpPr>
        <p:spPr>
          <a:xfrm>
            <a:off x="203300" y="973575"/>
            <a:ext cx="22761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700">
                <a:solidFill>
                  <a:srgbClr val="660000"/>
                </a:solidFill>
                <a:latin typeface="Alegreya Sans SC ExtraBold"/>
                <a:ea typeface="Alegreya Sans SC ExtraBold"/>
                <a:cs typeface="Alegreya Sans SC ExtraBold"/>
                <a:sym typeface="Alegreya Sans SC ExtraBold"/>
              </a:rPr>
              <a:t>Obrigada!</a:t>
            </a:r>
            <a:endParaRPr sz="2700">
              <a:solidFill>
                <a:srgbClr val="660000"/>
              </a:solidFill>
              <a:latin typeface="Alegreya Sans SC ExtraBold"/>
              <a:ea typeface="Alegreya Sans SC ExtraBold"/>
              <a:cs typeface="Alegreya Sans SC ExtraBold"/>
              <a:sym typeface="Alegreya Sans SC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